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493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12192000" cy="6858000"/>
  <p:notesSz cx="6797675" cy="9926638"/>
  <p:defaultTextStyle>
    <a:defPPr rtl="0"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e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  <a:srgbClr val="FF6600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31" autoAdjust="0"/>
  </p:normalViewPr>
  <p:slideViewPr>
    <p:cSldViewPr snapToGrid="0">
      <p:cViewPr varScale="1">
        <p:scale>
          <a:sx n="105" d="100"/>
          <a:sy n="105" d="100"/>
        </p:scale>
        <p:origin x="7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396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22AFC0DF-29A2-457C-BB4A-DA7CEDB5C87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FECA684-AC1E-4F1C-8341-26FD7112E7A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7C9154D-C15C-45E5-9EB6-1DB5C34CA069}" type="datetime1">
              <a:rPr lang="it-IT" smtClean="0"/>
              <a:t>30/07/2024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F724BCD-7351-497C-9ED7-D3FE9D8D9E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9AAB947-A9B5-480E-98DD-5622B69F24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DF4D086-6AEA-4AB4-A023-0085B81A63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56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FA3DD6-1714-4C62-B98B-5416251E2CEA}" type="datetime1">
              <a:rPr lang="it-IT" smtClean="0"/>
              <a:pPr/>
              <a:t>30/07/2024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37BF602-06E2-416F-A0C6-72E3CC2DE1E7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867109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37BF602-06E2-416F-A0C6-72E3CC2DE1E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9700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fld id="{53F9C965-8575-498B-9040-634EBFC0D5F4}" type="datetime1">
              <a:rPr lang="it-IT" noProof="0" smtClean="0"/>
              <a:t>30/07/2024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13" name="Connettore diritto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0095969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4FC0DA-A403-4AE5-AFFF-320345CA47A3}" type="datetime1">
              <a:rPr lang="it-IT" noProof="0" smtClean="0"/>
              <a:t>30/07/2024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63697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>
          <a:xfrm>
            <a:off x="990601" y="762000"/>
            <a:ext cx="7581900" cy="5410200"/>
          </a:xfrm>
        </p:spPr>
        <p:txBody>
          <a:bodyPr vert="eaVert" rtlCol="0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EC7D0BE-9C32-4960-A608-B19FB935226C}" type="datetime1">
              <a:rPr lang="it-IT" noProof="0" smtClean="0"/>
              <a:t>30/07/2024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7" name="Connettore diritto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15710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D6483E6-9C8D-49EB-B28B-E8BF196C91A7}" type="datetime1">
              <a:rPr lang="it-IT" noProof="0" smtClean="0"/>
              <a:t>30/07/2024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880026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b="0" spc="200" baseline="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A7CC54-B3AB-4907-A63F-8F5E093F1ED3}" type="datetime1">
              <a:rPr lang="it-IT" noProof="0" smtClean="0"/>
              <a:t>30/07/2024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12" name="Connettore diritto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383305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 hasCustomPrompt="1"/>
          </p:nvPr>
        </p:nvSpPr>
        <p:spPr>
          <a:xfrm>
            <a:off x="1024127" y="2286000"/>
            <a:ext cx="4754880" cy="4023360"/>
          </a:xfrm>
        </p:spPr>
        <p:txBody>
          <a:bodyPr rtlCol="0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5989320" y="2286000"/>
            <a:ext cx="4754880" cy="4023360"/>
          </a:xfrm>
        </p:spPr>
        <p:txBody>
          <a:bodyPr rtlCol="0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05EE28-5E72-4C4B-9B2E-2C8D0E0BE0EE}" type="datetime1">
              <a:rPr lang="it-IT" noProof="0" smtClean="0"/>
              <a:t>30/07/2024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5805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102412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1024128" y="2967788"/>
            <a:ext cx="4754880" cy="3341572"/>
          </a:xfrm>
        </p:spPr>
        <p:txBody>
          <a:bodyPr rtlCol="0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599088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 noProof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 hasCustomPrompt="1"/>
          </p:nvPr>
        </p:nvSpPr>
        <p:spPr>
          <a:xfrm>
            <a:off x="5990888" y="2967788"/>
            <a:ext cx="4754880" cy="3341572"/>
          </a:xfrm>
        </p:spPr>
        <p:txBody>
          <a:bodyPr rtlCol="0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7171D33-1E5B-481C-B952-4123DC3BD5E1}" type="datetime1">
              <a:rPr lang="it-IT" noProof="0" smtClean="0"/>
              <a:t>30/07/2024</a:t>
            </a:fld>
            <a:endParaRPr lang="it-IT" noProof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85274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4E0862-B525-4822-86E5-91D307FE54F2}" type="datetime1">
              <a:rPr lang="it-IT" noProof="0" smtClean="0"/>
              <a:t>30/07/2024</a:t>
            </a:fld>
            <a:endParaRPr lang="it-IT" noProof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570867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BD81369-DE9A-4418-9989-83855B8BF14B}" type="datetime1">
              <a:rPr lang="it-IT" noProof="0" smtClean="0"/>
              <a:t>30/07/2024</a:t>
            </a:fld>
            <a:endParaRPr lang="it-IT" noProof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22582467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 rtlCol="0"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5715000" y="822960"/>
            <a:ext cx="5678424" cy="518464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024128" y="2257506"/>
            <a:ext cx="4389120" cy="3762294"/>
          </a:xfrm>
        </p:spPr>
        <p:txBody>
          <a:bodyPr lIns="91440" rIns="91440" rtlCol="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210939-AB74-4CCE-98C0-4C02009AA059}" type="datetime1">
              <a:rPr lang="it-IT" noProof="0" smtClean="0"/>
              <a:t>30/07/2024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06963708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8610600" y="4960138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A6FA30D-566E-4EEB-8442-80847070BCEF}" type="datetime1">
              <a:rPr lang="it-IT" noProof="0" smtClean="0"/>
              <a:t>30/07/2024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8" name="Connettore diritto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949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3EBBA664-FB97-454D-89FF-98A893DF7986}" type="datetime1">
              <a:rPr lang="it-IT" noProof="0" smtClean="0"/>
              <a:t>30/07/2024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8" name="Connettore diritto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064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4" r:id="rId1"/>
    <p:sldLayoutId id="2147484495" r:id="rId2"/>
    <p:sldLayoutId id="2147484496" r:id="rId3"/>
    <p:sldLayoutId id="2147484497" r:id="rId4"/>
    <p:sldLayoutId id="2147484498" r:id="rId5"/>
    <p:sldLayoutId id="2147484499" r:id="rId6"/>
    <p:sldLayoutId id="2147484500" r:id="rId7"/>
    <p:sldLayoutId id="2147484501" r:id="rId8"/>
    <p:sldLayoutId id="2147484502" r:id="rId9"/>
    <p:sldLayoutId id="2147484503" r:id="rId10"/>
    <p:sldLayoutId id="2147484504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750710" y="164266"/>
            <a:ext cx="10690578" cy="561996"/>
          </a:xfrm>
        </p:spPr>
        <p:txBody>
          <a:bodyPr lIns="0" tIns="0" rIns="0" bIns="0" rtlCol="0">
            <a:noAutofit/>
          </a:bodyPr>
          <a:lstStyle/>
          <a:p>
            <a:pPr algn="ctr"/>
            <a:r>
              <a:rPr lang="it-IT" sz="3200" spc="-150" dirty="0"/>
              <a:t>Rapporti del comune di assisi con società ed enti </a:t>
            </a:r>
            <a:r>
              <a:rPr lang="it-IT" sz="3200" spc="-150"/>
              <a:t>strumentali partecipati al </a:t>
            </a:r>
            <a:r>
              <a:rPr lang="it-IT" sz="3200" spc="-150" dirty="0"/>
              <a:t>31.12.2023 </a:t>
            </a:r>
          </a:p>
        </p:txBody>
      </p:sp>
      <p:sp>
        <p:nvSpPr>
          <p:cNvPr id="19" name="Rettangolo 18" descr="Livello gerarchia 1">
            <a:extLst>
              <a:ext uri="{FF2B5EF4-FFF2-40B4-BE49-F238E27FC236}">
                <a16:creationId xmlns:a16="http://schemas.microsoft.com/office/drawing/2014/main" id="{21C604EF-32A3-42D7-8586-5D643B7D12C1}"/>
              </a:ext>
            </a:extLst>
          </p:cNvPr>
          <p:cNvSpPr/>
          <p:nvPr/>
        </p:nvSpPr>
        <p:spPr>
          <a:xfrm>
            <a:off x="590367" y="843463"/>
            <a:ext cx="2154966" cy="425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/>
            <a:lightRig rig="flat" dir="t"/>
          </a:scene3d>
          <a:sp3d prstMaterial="dkEdge"/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300" b="1" kern="1200" dirty="0">
                <a:latin typeface="+mj-lt"/>
              </a:rPr>
              <a:t>Enti strumentali </a:t>
            </a:r>
            <a:r>
              <a:rPr lang="it-IT" sz="1300" b="1" dirty="0">
                <a:latin typeface="+mj-lt"/>
              </a:rPr>
              <a:t>partecipati </a:t>
            </a:r>
            <a:r>
              <a:rPr lang="it-IT" sz="1300" b="1" kern="1200" dirty="0">
                <a:latin typeface="+mj-lt"/>
              </a:rPr>
              <a:t>dal Comune di Assisi</a:t>
            </a:r>
            <a:endParaRPr lang="it-IT" sz="1300" b="0" kern="1200" dirty="0">
              <a:latin typeface="+mn-lt"/>
            </a:endParaRPr>
          </a:p>
        </p:txBody>
      </p:sp>
      <p:sp>
        <p:nvSpPr>
          <p:cNvPr id="20" name="Rettangolo 19" descr="Livello gerarchia 2 elemento 1">
            <a:extLst>
              <a:ext uri="{FF2B5EF4-FFF2-40B4-BE49-F238E27FC236}">
                <a16:creationId xmlns:a16="http://schemas.microsoft.com/office/drawing/2014/main" id="{E27E376D-AE9F-46B0-AA66-A3D22FC5623A}"/>
              </a:ext>
            </a:extLst>
          </p:cNvPr>
          <p:cNvSpPr/>
          <p:nvPr/>
        </p:nvSpPr>
        <p:spPr>
          <a:xfrm>
            <a:off x="980624" y="1457650"/>
            <a:ext cx="1570509" cy="770320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Opera Pia Asilo Infantile Maria Immacolata di Petrignano di Assisi</a:t>
            </a:r>
            <a:br>
              <a:rPr lang="it-IT" sz="1300" kern="1200" dirty="0"/>
            </a:br>
            <a:endParaRPr lang="it-IT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2" name="Rettangolo 21" descr="Livello gerarchia 2 elemento 2">
            <a:extLst>
              <a:ext uri="{FF2B5EF4-FFF2-40B4-BE49-F238E27FC236}">
                <a16:creationId xmlns:a16="http://schemas.microsoft.com/office/drawing/2014/main" id="{FAC2903E-5B1B-456C-94C2-FC7E867D4F53}"/>
              </a:ext>
            </a:extLst>
          </p:cNvPr>
          <p:cNvSpPr/>
          <p:nvPr/>
        </p:nvSpPr>
        <p:spPr>
          <a:xfrm>
            <a:off x="998903" y="2388267"/>
            <a:ext cx="1547370" cy="549103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300" b="1" dirty="0">
                <a:solidFill>
                  <a:prstClr val="black"/>
                </a:solidFill>
                <a:latin typeface="+mj-lt"/>
              </a:rPr>
              <a:t>Opera Pia Laboratorio San Francesco di Assisi</a:t>
            </a:r>
          </a:p>
        </p:txBody>
      </p:sp>
      <p:sp>
        <p:nvSpPr>
          <p:cNvPr id="24" name="Rettangolo 23" descr="Livello gerarchia 2 elemento 3">
            <a:extLst>
              <a:ext uri="{FF2B5EF4-FFF2-40B4-BE49-F238E27FC236}">
                <a16:creationId xmlns:a16="http://schemas.microsoft.com/office/drawing/2014/main" id="{E229E048-A3A7-4692-842F-3C90638B8575}"/>
              </a:ext>
            </a:extLst>
          </p:cNvPr>
          <p:cNvSpPr/>
          <p:nvPr/>
        </p:nvSpPr>
        <p:spPr>
          <a:xfrm>
            <a:off x="3309184" y="1457650"/>
            <a:ext cx="1568075" cy="809927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300" b="1" dirty="0">
                <a:solidFill>
                  <a:prstClr val="black"/>
                </a:solidFill>
                <a:latin typeface="+mj-lt"/>
              </a:rPr>
              <a:t>Casa di riposo Andrea Rossi - Azienda Pubblica di Servizi alla Persona (ASP)</a:t>
            </a:r>
            <a:endParaRPr lang="it-IT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6" name="Rettangolo 25" descr="Livello gerarchia 2 elemento 4">
            <a:extLst>
              <a:ext uri="{FF2B5EF4-FFF2-40B4-BE49-F238E27FC236}">
                <a16:creationId xmlns:a16="http://schemas.microsoft.com/office/drawing/2014/main" id="{6CC65D6C-DD16-4338-8CA6-BFA0B65035D7}"/>
              </a:ext>
            </a:extLst>
          </p:cNvPr>
          <p:cNvSpPr/>
          <p:nvPr/>
        </p:nvSpPr>
        <p:spPr>
          <a:xfrm>
            <a:off x="973233" y="3893732"/>
            <a:ext cx="1562833" cy="663397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300" b="1" dirty="0">
                <a:solidFill>
                  <a:prstClr val="black"/>
                </a:solidFill>
                <a:latin typeface="+mj-lt"/>
              </a:rPr>
              <a:t>Convitto Nazionale Principe di Napoli di Assisi </a:t>
            </a:r>
            <a:endParaRPr lang="it-IT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8" name="Rettangolo 27" descr="Livello gerarchia 2 elemento 5">
            <a:extLst>
              <a:ext uri="{FF2B5EF4-FFF2-40B4-BE49-F238E27FC236}">
                <a16:creationId xmlns:a16="http://schemas.microsoft.com/office/drawing/2014/main" id="{D9B98AB0-A449-4332-82F4-94318C473B83}"/>
              </a:ext>
            </a:extLst>
          </p:cNvPr>
          <p:cNvSpPr/>
          <p:nvPr/>
        </p:nvSpPr>
        <p:spPr>
          <a:xfrm>
            <a:off x="974257" y="4656553"/>
            <a:ext cx="1562829" cy="468191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300" b="1" dirty="0">
                <a:solidFill>
                  <a:prstClr val="black"/>
                </a:solidFill>
                <a:latin typeface="+mj-lt"/>
              </a:rPr>
              <a:t>Società Internazionale di Studi Francescani</a:t>
            </a:r>
            <a:endParaRPr lang="it-IT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30" name="Rettangolo 29" descr="Livello gerarchia 2 elemento 6">
            <a:extLst>
              <a:ext uri="{FF2B5EF4-FFF2-40B4-BE49-F238E27FC236}">
                <a16:creationId xmlns:a16="http://schemas.microsoft.com/office/drawing/2014/main" id="{F8066417-8A57-4907-85EC-A2494CB96202}"/>
              </a:ext>
            </a:extLst>
          </p:cNvPr>
          <p:cNvSpPr/>
          <p:nvPr/>
        </p:nvSpPr>
        <p:spPr>
          <a:xfrm>
            <a:off x="985486" y="5224168"/>
            <a:ext cx="1560787" cy="531250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Associazione Ente Calendimaggio di Assisi</a:t>
            </a:r>
            <a:endParaRPr lang="it-IT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cxnSp>
        <p:nvCxnSpPr>
          <p:cNvPr id="102" name="Connettore diritto 101" descr="Linea di connessione">
            <a:extLst>
              <a:ext uri="{FF2B5EF4-FFF2-40B4-BE49-F238E27FC236}">
                <a16:creationId xmlns:a16="http://schemas.microsoft.com/office/drawing/2014/main" id="{E2D21EE2-D070-4DA0-A1AD-9C1E88D9194D}"/>
              </a:ext>
            </a:extLst>
          </p:cNvPr>
          <p:cNvCxnSpPr>
            <a:cxnSpLocks/>
          </p:cNvCxnSpPr>
          <p:nvPr/>
        </p:nvCxnSpPr>
        <p:spPr>
          <a:xfrm>
            <a:off x="1667850" y="4195109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Casella di testo 126">
            <a:extLst>
              <a:ext uri="{FF2B5EF4-FFF2-40B4-BE49-F238E27FC236}">
                <a16:creationId xmlns:a16="http://schemas.microsoft.com/office/drawing/2014/main" id="{35906265-95C1-4679-B825-B5B8CF837E12}"/>
              </a:ext>
            </a:extLst>
          </p:cNvPr>
          <p:cNvSpPr txBox="1"/>
          <p:nvPr/>
        </p:nvSpPr>
        <p:spPr>
          <a:xfrm>
            <a:off x="12235566" y="6392155"/>
            <a:ext cx="504000" cy="14525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rtl="0"/>
            <a:endParaRPr lang="it-IT" sz="900" dirty="0"/>
          </a:p>
        </p:txBody>
      </p:sp>
      <p:sp>
        <p:nvSpPr>
          <p:cNvPr id="45" name="Rettangolo 44" descr="Livello gerarchia 2 elemento 1">
            <a:extLst>
              <a:ext uri="{FF2B5EF4-FFF2-40B4-BE49-F238E27FC236}">
                <a16:creationId xmlns:a16="http://schemas.microsoft.com/office/drawing/2014/main" id="{35C9817D-85F6-4048-BE85-1A09A7B0B1E1}"/>
              </a:ext>
            </a:extLst>
          </p:cNvPr>
          <p:cNvSpPr/>
          <p:nvPr/>
        </p:nvSpPr>
        <p:spPr>
          <a:xfrm>
            <a:off x="973232" y="5854842"/>
            <a:ext cx="1560787" cy="657614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Fondazione Internazionale Assisi (F.I.A.)</a:t>
            </a:r>
            <a:br>
              <a:rPr lang="it-IT" sz="1300" kern="1200" dirty="0"/>
            </a:br>
            <a:endParaRPr lang="it-IT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47" name="Rettangolo 46" descr="Livello gerarchia 1">
            <a:extLst>
              <a:ext uri="{FF2B5EF4-FFF2-40B4-BE49-F238E27FC236}">
                <a16:creationId xmlns:a16="http://schemas.microsoft.com/office/drawing/2014/main" id="{36899D9F-23CB-4AB3-8643-B0C8FE242DEE}"/>
              </a:ext>
            </a:extLst>
          </p:cNvPr>
          <p:cNvSpPr/>
          <p:nvPr/>
        </p:nvSpPr>
        <p:spPr>
          <a:xfrm>
            <a:off x="6424627" y="850544"/>
            <a:ext cx="2154966" cy="425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/>
            <a:lightRig rig="flat" dir="t"/>
          </a:scene3d>
          <a:sp3d prstMaterial="dkEdge"/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300" b="1" kern="1200" dirty="0">
                <a:latin typeface="+mj-lt"/>
              </a:rPr>
              <a:t>Società </a:t>
            </a:r>
            <a:r>
              <a:rPr lang="it-IT" sz="1300" b="1" dirty="0">
                <a:latin typeface="+mj-lt"/>
              </a:rPr>
              <a:t>controllate </a:t>
            </a:r>
            <a:r>
              <a:rPr lang="it-IT" sz="1300" b="1" kern="1200" dirty="0">
                <a:latin typeface="+mj-lt"/>
              </a:rPr>
              <a:t>dal Comune di Assisi rientranti nel G.A.P.</a:t>
            </a:r>
            <a:endParaRPr lang="it-IT" sz="1300" b="0" kern="1200" dirty="0">
              <a:latin typeface="+mn-lt"/>
            </a:endParaRPr>
          </a:p>
        </p:txBody>
      </p:sp>
      <p:sp>
        <p:nvSpPr>
          <p:cNvPr id="48" name="Rettangolo 47" descr="Livello gerarchia 1">
            <a:extLst>
              <a:ext uri="{FF2B5EF4-FFF2-40B4-BE49-F238E27FC236}">
                <a16:creationId xmlns:a16="http://schemas.microsoft.com/office/drawing/2014/main" id="{741002C4-89E7-4CF2-89D0-26D38BBFB20D}"/>
              </a:ext>
            </a:extLst>
          </p:cNvPr>
          <p:cNvSpPr/>
          <p:nvPr/>
        </p:nvSpPr>
        <p:spPr>
          <a:xfrm>
            <a:off x="8815225" y="850544"/>
            <a:ext cx="2154966" cy="425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/>
            <a:lightRig rig="flat" dir="t"/>
          </a:scene3d>
          <a:sp3d prstMaterial="dkEdge"/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300" b="1" kern="1200" dirty="0">
                <a:latin typeface="+mj-lt"/>
              </a:rPr>
              <a:t>Società partecipate dal Comune di Assisi rientranti nel G.A.P.</a:t>
            </a:r>
            <a:endParaRPr lang="it-IT" sz="1300" b="0" kern="1200" dirty="0">
              <a:latin typeface="+mn-lt"/>
            </a:endParaRPr>
          </a:p>
        </p:txBody>
      </p:sp>
      <p:sp>
        <p:nvSpPr>
          <p:cNvPr id="50" name="Rettangolo 49" descr="Livello gerarchia 2 elemento 1">
            <a:extLst>
              <a:ext uri="{FF2B5EF4-FFF2-40B4-BE49-F238E27FC236}">
                <a16:creationId xmlns:a16="http://schemas.microsoft.com/office/drawing/2014/main" id="{FD912AD6-DC44-457F-94EC-B23F90A1E3AD}"/>
              </a:ext>
            </a:extLst>
          </p:cNvPr>
          <p:cNvSpPr/>
          <p:nvPr/>
        </p:nvSpPr>
        <p:spPr>
          <a:xfrm>
            <a:off x="6650480" y="1457650"/>
            <a:ext cx="1570509" cy="425431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300" b="1" dirty="0">
                <a:solidFill>
                  <a:prstClr val="black"/>
                </a:solidFill>
                <a:latin typeface="+mj-lt"/>
              </a:rPr>
              <a:t>Assisi Gestione S.r.l.</a:t>
            </a:r>
            <a:br>
              <a:rPr lang="it-IT" sz="1300" kern="1200" dirty="0"/>
            </a:br>
            <a:endParaRPr lang="it-IT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51" name="Rettangolo 50" descr="Livello gerarchia 2 elemento 1">
            <a:extLst>
              <a:ext uri="{FF2B5EF4-FFF2-40B4-BE49-F238E27FC236}">
                <a16:creationId xmlns:a16="http://schemas.microsoft.com/office/drawing/2014/main" id="{992FC46D-6F57-40CB-9436-0EB9885E79CF}"/>
              </a:ext>
            </a:extLst>
          </p:cNvPr>
          <p:cNvSpPr/>
          <p:nvPr/>
        </p:nvSpPr>
        <p:spPr>
          <a:xfrm>
            <a:off x="9107453" y="1457650"/>
            <a:ext cx="1570509" cy="425431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300" b="1" dirty="0">
                <a:solidFill>
                  <a:prstClr val="black"/>
                </a:solidFill>
                <a:latin typeface="+mj-lt"/>
              </a:rPr>
              <a:t>Punto Zero </a:t>
            </a:r>
            <a:r>
              <a:rPr lang="it-IT" sz="1300" b="1" dirty="0" err="1">
                <a:solidFill>
                  <a:prstClr val="black"/>
                </a:solidFill>
                <a:latin typeface="+mj-lt"/>
              </a:rPr>
              <a:t>S.c.a.r.l</a:t>
            </a:r>
            <a:r>
              <a:rPr lang="it-IT" sz="1300" b="1" dirty="0">
                <a:solidFill>
                  <a:prstClr val="black"/>
                </a:solidFill>
                <a:latin typeface="+mj-lt"/>
              </a:rPr>
              <a:t>.</a:t>
            </a:r>
            <a:endParaRPr lang="it-IT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53" name="Rettangolo 52" descr="Livello gerarchia 1">
            <a:extLst>
              <a:ext uri="{FF2B5EF4-FFF2-40B4-BE49-F238E27FC236}">
                <a16:creationId xmlns:a16="http://schemas.microsoft.com/office/drawing/2014/main" id="{2A673605-B339-4D3F-A723-82C8DC6ED805}"/>
              </a:ext>
            </a:extLst>
          </p:cNvPr>
          <p:cNvSpPr/>
          <p:nvPr/>
        </p:nvSpPr>
        <p:spPr>
          <a:xfrm>
            <a:off x="4910737" y="2600548"/>
            <a:ext cx="2154966" cy="5549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/>
            <a:lightRig rig="flat" dir="t"/>
          </a:scene3d>
          <a:sp3d prstMaterial="dkEdge"/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300" b="1" kern="1200" dirty="0">
                <a:latin typeface="+mj-lt"/>
              </a:rPr>
              <a:t>Altre Società partecipate</a:t>
            </a:r>
            <a:r>
              <a:rPr lang="it-IT" sz="1300" b="1" dirty="0">
                <a:latin typeface="+mj-lt"/>
              </a:rPr>
              <a:t> </a:t>
            </a:r>
            <a:r>
              <a:rPr lang="it-IT" sz="1300" b="1" kern="1200" dirty="0">
                <a:latin typeface="+mj-lt"/>
              </a:rPr>
              <a:t>dal Comune di Assisi NON rientranti nel G.A.P.</a:t>
            </a:r>
            <a:endParaRPr lang="it-IT" sz="1300" b="0" kern="1200" dirty="0">
              <a:latin typeface="+mn-lt"/>
            </a:endParaRPr>
          </a:p>
        </p:txBody>
      </p:sp>
      <p:sp>
        <p:nvSpPr>
          <p:cNvPr id="54" name="Rettangolo 53" descr="Livello gerarchia 2 elemento 1">
            <a:extLst>
              <a:ext uri="{FF2B5EF4-FFF2-40B4-BE49-F238E27FC236}">
                <a16:creationId xmlns:a16="http://schemas.microsoft.com/office/drawing/2014/main" id="{480724D6-0FFD-4E1C-8926-53194C851DE3}"/>
              </a:ext>
            </a:extLst>
          </p:cNvPr>
          <p:cNvSpPr/>
          <p:nvPr/>
        </p:nvSpPr>
        <p:spPr>
          <a:xfrm>
            <a:off x="9107449" y="2491144"/>
            <a:ext cx="1570509" cy="1216830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300" b="1" kern="1200" dirty="0">
                <a:solidFill>
                  <a:prstClr val="black"/>
                </a:solidFill>
                <a:latin typeface="+mj-lt"/>
              </a:rPr>
              <a:t>Società per il potenziamento e la gestione dell’aeroporto regionale umbro di Sant’Egidio S.p.a.-  S.A.S.E.</a:t>
            </a:r>
            <a:br>
              <a:rPr lang="it-IT" sz="1300" kern="1200" dirty="0"/>
            </a:br>
            <a:endParaRPr lang="it-IT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55" name="Rettangolo 54" descr="Livello gerarchia 2 elemento 1">
            <a:extLst>
              <a:ext uri="{FF2B5EF4-FFF2-40B4-BE49-F238E27FC236}">
                <a16:creationId xmlns:a16="http://schemas.microsoft.com/office/drawing/2014/main" id="{A63FA3A2-B450-4671-9D90-E2C1EE224501}"/>
              </a:ext>
            </a:extLst>
          </p:cNvPr>
          <p:cNvSpPr/>
          <p:nvPr/>
        </p:nvSpPr>
        <p:spPr>
          <a:xfrm>
            <a:off x="9107451" y="4637609"/>
            <a:ext cx="1570509" cy="425431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300" b="1" kern="1200" dirty="0">
                <a:solidFill>
                  <a:prstClr val="black"/>
                </a:solidFill>
                <a:latin typeface="+mj-lt"/>
              </a:rPr>
              <a:t>Umbra Acque S.p.a. </a:t>
            </a:r>
            <a:br>
              <a:rPr lang="it-IT" sz="1300" kern="1200" dirty="0"/>
            </a:br>
            <a:endParaRPr lang="it-IT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56" name="Rettangolo 55" descr="Livello gerarchia 2 elemento 1">
            <a:extLst>
              <a:ext uri="{FF2B5EF4-FFF2-40B4-BE49-F238E27FC236}">
                <a16:creationId xmlns:a16="http://schemas.microsoft.com/office/drawing/2014/main" id="{C7960DA6-3FA3-40EF-9E5B-CA655F7D5574}"/>
              </a:ext>
            </a:extLst>
          </p:cNvPr>
          <p:cNvSpPr/>
          <p:nvPr/>
        </p:nvSpPr>
        <p:spPr>
          <a:xfrm>
            <a:off x="9107450" y="3935322"/>
            <a:ext cx="1570509" cy="468191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300" b="1" dirty="0">
                <a:solidFill>
                  <a:prstClr val="black"/>
                </a:solidFill>
                <a:latin typeface="+mj-lt"/>
              </a:rPr>
              <a:t>Consorzio Acquedotti Perugia S.r.l.</a:t>
            </a:r>
            <a:br>
              <a:rPr lang="it-IT" sz="1300" kern="1200" dirty="0"/>
            </a:br>
            <a:endParaRPr lang="it-IT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57" name="Rettangolo 56" descr="Livello gerarchia 2 elemento 1">
            <a:extLst>
              <a:ext uri="{FF2B5EF4-FFF2-40B4-BE49-F238E27FC236}">
                <a16:creationId xmlns:a16="http://schemas.microsoft.com/office/drawing/2014/main" id="{498F9B71-D40E-4592-8083-0CC70B9A6661}"/>
              </a:ext>
            </a:extLst>
          </p:cNvPr>
          <p:cNvSpPr/>
          <p:nvPr/>
        </p:nvSpPr>
        <p:spPr>
          <a:xfrm>
            <a:off x="5144378" y="3584494"/>
            <a:ext cx="1570509" cy="517663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300" b="1" kern="1200" dirty="0" err="1">
                <a:solidFill>
                  <a:prstClr val="black"/>
                </a:solidFill>
                <a:latin typeface="+mj-lt"/>
              </a:rPr>
              <a:t>Sienergia</a:t>
            </a:r>
            <a:r>
              <a:rPr lang="it-IT" sz="1300" b="1" kern="1200" dirty="0">
                <a:solidFill>
                  <a:prstClr val="black"/>
                </a:solidFill>
                <a:latin typeface="+mj-lt"/>
              </a:rPr>
              <a:t> S.p.a. in liquidazione</a:t>
            </a:r>
            <a:br>
              <a:rPr lang="it-IT" sz="1300" kern="1200" dirty="0"/>
            </a:br>
            <a:endParaRPr lang="it-IT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59" name="Rettangolo 58" descr="Livello gerarchia 2 elemento 1">
            <a:extLst>
              <a:ext uri="{FF2B5EF4-FFF2-40B4-BE49-F238E27FC236}">
                <a16:creationId xmlns:a16="http://schemas.microsoft.com/office/drawing/2014/main" id="{2B2348A1-195B-429C-935F-48F1807A8744}"/>
              </a:ext>
            </a:extLst>
          </p:cNvPr>
          <p:cNvSpPr/>
          <p:nvPr/>
        </p:nvSpPr>
        <p:spPr>
          <a:xfrm>
            <a:off x="3439307" y="4822739"/>
            <a:ext cx="1570509" cy="531250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300" b="1" dirty="0" err="1">
                <a:solidFill>
                  <a:prstClr val="black"/>
                </a:solidFill>
                <a:latin typeface="+mj-lt"/>
              </a:rPr>
              <a:t>Sienergy</a:t>
            </a:r>
            <a:r>
              <a:rPr lang="it-IT" sz="1300" b="1" dirty="0">
                <a:solidFill>
                  <a:prstClr val="black"/>
                </a:solidFill>
                <a:latin typeface="+mj-lt"/>
              </a:rPr>
              <a:t> Project S.r.l. in fallimento</a:t>
            </a:r>
          </a:p>
        </p:txBody>
      </p:sp>
      <p:sp>
        <p:nvSpPr>
          <p:cNvPr id="60" name="Rettangolo 59" descr="Livello gerarchia 2 elemento 1">
            <a:extLst>
              <a:ext uri="{FF2B5EF4-FFF2-40B4-BE49-F238E27FC236}">
                <a16:creationId xmlns:a16="http://schemas.microsoft.com/office/drawing/2014/main" id="{31F8E0E9-1EDC-4E90-BD31-3E78FD197142}"/>
              </a:ext>
            </a:extLst>
          </p:cNvPr>
          <p:cNvSpPr/>
          <p:nvPr/>
        </p:nvSpPr>
        <p:spPr>
          <a:xfrm>
            <a:off x="6882975" y="4827147"/>
            <a:ext cx="1338014" cy="526842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300" b="1" dirty="0">
                <a:solidFill>
                  <a:prstClr val="black"/>
                </a:solidFill>
                <a:latin typeface="+mj-lt"/>
              </a:rPr>
              <a:t>1000 Tetti Solari Umbria S.r.l.</a:t>
            </a:r>
          </a:p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br>
              <a:rPr lang="it-IT" sz="1300" kern="1200" dirty="0"/>
            </a:br>
            <a:endParaRPr lang="it-IT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61" name="Rettangolo 60" descr="Livello gerarchia 2 elemento 1">
            <a:extLst>
              <a:ext uri="{FF2B5EF4-FFF2-40B4-BE49-F238E27FC236}">
                <a16:creationId xmlns:a16="http://schemas.microsoft.com/office/drawing/2014/main" id="{80300D8A-1CAA-4DE7-978A-2EB5EB55BDD5}"/>
              </a:ext>
            </a:extLst>
          </p:cNvPr>
          <p:cNvSpPr/>
          <p:nvPr/>
        </p:nvSpPr>
        <p:spPr>
          <a:xfrm>
            <a:off x="5222016" y="4824038"/>
            <a:ext cx="1413006" cy="533061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300" b="1" dirty="0" err="1">
                <a:solidFill>
                  <a:prstClr val="black"/>
                </a:solidFill>
                <a:latin typeface="+mj-lt"/>
              </a:rPr>
              <a:t>Semplicittà</a:t>
            </a:r>
            <a:r>
              <a:rPr lang="it-IT" sz="1300" b="1" dirty="0">
                <a:solidFill>
                  <a:prstClr val="black"/>
                </a:solidFill>
                <a:latin typeface="+mj-lt"/>
              </a:rPr>
              <a:t> S.r.l. in liquidazione </a:t>
            </a:r>
          </a:p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br>
              <a:rPr lang="it-IT" sz="1300" kern="1200" dirty="0"/>
            </a:br>
            <a:endParaRPr lang="it-IT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974F7651-6B68-47FF-A627-8C54A8A47C4B}"/>
              </a:ext>
            </a:extLst>
          </p:cNvPr>
          <p:cNvCxnSpPr>
            <a:cxnSpLocks/>
            <a:stCxn id="57" idx="2"/>
          </p:cNvCxnSpPr>
          <p:nvPr/>
        </p:nvCxnSpPr>
        <p:spPr>
          <a:xfrm flipH="1">
            <a:off x="5928519" y="4102157"/>
            <a:ext cx="1114" cy="7280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C2B7537A-360F-49C9-873F-086BB6EEB9FC}"/>
              </a:ext>
            </a:extLst>
          </p:cNvPr>
          <p:cNvCxnSpPr>
            <a:cxnSpLocks/>
          </p:cNvCxnSpPr>
          <p:nvPr/>
        </p:nvCxnSpPr>
        <p:spPr>
          <a:xfrm>
            <a:off x="4218044" y="4505884"/>
            <a:ext cx="0" cy="3243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6B8B5FBF-091C-4CA6-8B30-8649261410EB}"/>
              </a:ext>
            </a:extLst>
          </p:cNvPr>
          <p:cNvCxnSpPr>
            <a:cxnSpLocks/>
          </p:cNvCxnSpPr>
          <p:nvPr/>
        </p:nvCxnSpPr>
        <p:spPr>
          <a:xfrm>
            <a:off x="7573858" y="4505884"/>
            <a:ext cx="0" cy="3243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B6E9F8E2-F325-4D9E-821A-1ECC21935284}"/>
              </a:ext>
            </a:extLst>
          </p:cNvPr>
          <p:cNvCxnSpPr>
            <a:cxnSpLocks/>
          </p:cNvCxnSpPr>
          <p:nvPr/>
        </p:nvCxnSpPr>
        <p:spPr>
          <a:xfrm>
            <a:off x="4224562" y="4508816"/>
            <a:ext cx="33417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A1586F1C-4E20-46FF-A7E6-7A2A77CE79F1}"/>
              </a:ext>
            </a:extLst>
          </p:cNvPr>
          <p:cNvCxnSpPr>
            <a:cxnSpLocks/>
          </p:cNvCxnSpPr>
          <p:nvPr/>
        </p:nvCxnSpPr>
        <p:spPr>
          <a:xfrm>
            <a:off x="7071377" y="2954642"/>
            <a:ext cx="20360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8759AA69-ABFD-4D7E-83F8-8E60425EEBF2}"/>
              </a:ext>
            </a:extLst>
          </p:cNvPr>
          <p:cNvCxnSpPr>
            <a:cxnSpLocks/>
          </p:cNvCxnSpPr>
          <p:nvPr/>
        </p:nvCxnSpPr>
        <p:spPr>
          <a:xfrm>
            <a:off x="8811755" y="2954642"/>
            <a:ext cx="0" cy="18956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809D697-34C7-4906-94E6-29E877F19045}"/>
              </a:ext>
            </a:extLst>
          </p:cNvPr>
          <p:cNvCxnSpPr>
            <a:cxnSpLocks/>
          </p:cNvCxnSpPr>
          <p:nvPr/>
        </p:nvCxnSpPr>
        <p:spPr>
          <a:xfrm>
            <a:off x="8811755" y="4844091"/>
            <a:ext cx="29569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E194DD55-0E36-4C81-A12B-9EC629DC78C7}"/>
              </a:ext>
            </a:extLst>
          </p:cNvPr>
          <p:cNvCxnSpPr>
            <a:cxnSpLocks/>
          </p:cNvCxnSpPr>
          <p:nvPr/>
        </p:nvCxnSpPr>
        <p:spPr>
          <a:xfrm>
            <a:off x="8811755" y="4169417"/>
            <a:ext cx="29569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91599D19-6B82-406C-9E45-274CD8F1F370}"/>
              </a:ext>
            </a:extLst>
          </p:cNvPr>
          <p:cNvCxnSpPr>
            <a:cxnSpLocks/>
          </p:cNvCxnSpPr>
          <p:nvPr/>
        </p:nvCxnSpPr>
        <p:spPr>
          <a:xfrm>
            <a:off x="5921842" y="3155531"/>
            <a:ext cx="0" cy="4289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9E7E5EF1-73D0-4862-AE6B-9A938AD5BC3C}"/>
              </a:ext>
            </a:extLst>
          </p:cNvPr>
          <p:cNvCxnSpPr>
            <a:cxnSpLocks/>
          </p:cNvCxnSpPr>
          <p:nvPr/>
        </p:nvCxnSpPr>
        <p:spPr>
          <a:xfrm>
            <a:off x="7435732" y="1262042"/>
            <a:ext cx="0" cy="1816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0369E7CF-4742-402B-8054-693AB4DF9F0A}"/>
              </a:ext>
            </a:extLst>
          </p:cNvPr>
          <p:cNvCxnSpPr>
            <a:cxnSpLocks/>
          </p:cNvCxnSpPr>
          <p:nvPr/>
        </p:nvCxnSpPr>
        <p:spPr>
          <a:xfrm>
            <a:off x="9870945" y="1262043"/>
            <a:ext cx="0" cy="1816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340A22EF-5200-400A-8E96-CFA95385FD59}"/>
              </a:ext>
            </a:extLst>
          </p:cNvPr>
          <p:cNvCxnSpPr>
            <a:cxnSpLocks/>
          </p:cNvCxnSpPr>
          <p:nvPr/>
        </p:nvCxnSpPr>
        <p:spPr>
          <a:xfrm>
            <a:off x="750710" y="1281540"/>
            <a:ext cx="0" cy="49021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19463214-24D6-4F37-BE86-4674791C3FED}"/>
              </a:ext>
            </a:extLst>
          </p:cNvPr>
          <p:cNvCxnSpPr>
            <a:cxnSpLocks/>
          </p:cNvCxnSpPr>
          <p:nvPr/>
        </p:nvCxnSpPr>
        <p:spPr>
          <a:xfrm>
            <a:off x="750710" y="6170081"/>
            <a:ext cx="2225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71366AA6-A3D4-488D-AF51-0FF0D70966E8}"/>
              </a:ext>
            </a:extLst>
          </p:cNvPr>
          <p:cNvCxnSpPr>
            <a:cxnSpLocks/>
          </p:cNvCxnSpPr>
          <p:nvPr/>
        </p:nvCxnSpPr>
        <p:spPr>
          <a:xfrm>
            <a:off x="756384" y="5489793"/>
            <a:ext cx="2168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2BFDD2F1-A5FA-4042-B7D5-C34E71A5B213}"/>
              </a:ext>
            </a:extLst>
          </p:cNvPr>
          <p:cNvCxnSpPr>
            <a:cxnSpLocks/>
          </p:cNvCxnSpPr>
          <p:nvPr/>
        </p:nvCxnSpPr>
        <p:spPr>
          <a:xfrm>
            <a:off x="764915" y="4890648"/>
            <a:ext cx="2168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7D60F8CF-519E-4FF0-9EAA-298A8061710C}"/>
              </a:ext>
            </a:extLst>
          </p:cNvPr>
          <p:cNvCxnSpPr>
            <a:cxnSpLocks/>
          </p:cNvCxnSpPr>
          <p:nvPr/>
        </p:nvCxnSpPr>
        <p:spPr>
          <a:xfrm>
            <a:off x="763776" y="4225430"/>
            <a:ext cx="2168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57FA4F54-AAAA-439C-ABCD-B8B3E15698A8}"/>
              </a:ext>
            </a:extLst>
          </p:cNvPr>
          <p:cNvCxnSpPr>
            <a:cxnSpLocks/>
          </p:cNvCxnSpPr>
          <p:nvPr/>
        </p:nvCxnSpPr>
        <p:spPr>
          <a:xfrm>
            <a:off x="763776" y="3441497"/>
            <a:ext cx="2168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1D4D809A-16C5-4C1C-9EB6-0082D058291A}"/>
              </a:ext>
            </a:extLst>
          </p:cNvPr>
          <p:cNvCxnSpPr>
            <a:cxnSpLocks/>
          </p:cNvCxnSpPr>
          <p:nvPr/>
        </p:nvCxnSpPr>
        <p:spPr>
          <a:xfrm>
            <a:off x="763776" y="2600548"/>
            <a:ext cx="2168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C4D9F13E-7BE2-4A67-B657-9819FEF8CA48}"/>
              </a:ext>
            </a:extLst>
          </p:cNvPr>
          <p:cNvCxnSpPr>
            <a:cxnSpLocks/>
          </p:cNvCxnSpPr>
          <p:nvPr/>
        </p:nvCxnSpPr>
        <p:spPr>
          <a:xfrm>
            <a:off x="750710" y="1883081"/>
            <a:ext cx="2168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ttangolo 65">
            <a:extLst>
              <a:ext uri="{FF2B5EF4-FFF2-40B4-BE49-F238E27FC236}">
                <a16:creationId xmlns:a16="http://schemas.microsoft.com/office/drawing/2014/main" id="{01202C64-379B-449A-995A-70215959A508}"/>
              </a:ext>
            </a:extLst>
          </p:cNvPr>
          <p:cNvSpPr/>
          <p:nvPr/>
        </p:nvSpPr>
        <p:spPr>
          <a:xfrm>
            <a:off x="8574606" y="5755861"/>
            <a:ext cx="159237" cy="1597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000"/>
          </a:p>
        </p:txBody>
      </p:sp>
      <p:sp>
        <p:nvSpPr>
          <p:cNvPr id="108" name="Rettangolo 107">
            <a:extLst>
              <a:ext uri="{FF2B5EF4-FFF2-40B4-BE49-F238E27FC236}">
                <a16:creationId xmlns:a16="http://schemas.microsoft.com/office/drawing/2014/main" id="{F67A3649-A360-42A2-A5FA-6A1A417E6EAD}"/>
              </a:ext>
            </a:extLst>
          </p:cNvPr>
          <p:cNvSpPr/>
          <p:nvPr/>
        </p:nvSpPr>
        <p:spPr>
          <a:xfrm>
            <a:off x="8574606" y="6289427"/>
            <a:ext cx="160934" cy="16777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000"/>
          </a:p>
        </p:txBody>
      </p:sp>
      <p:sp>
        <p:nvSpPr>
          <p:cNvPr id="109" name="Rettangolo 108">
            <a:extLst>
              <a:ext uri="{FF2B5EF4-FFF2-40B4-BE49-F238E27FC236}">
                <a16:creationId xmlns:a16="http://schemas.microsoft.com/office/drawing/2014/main" id="{5F145753-D6B6-4DD7-AEDE-1BF1DD0A3971}"/>
              </a:ext>
            </a:extLst>
          </p:cNvPr>
          <p:cNvSpPr/>
          <p:nvPr/>
        </p:nvSpPr>
        <p:spPr>
          <a:xfrm>
            <a:off x="8574606" y="6022644"/>
            <a:ext cx="159237" cy="159732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000"/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72DA6346-BADF-4ADE-8C7E-4743013CD8FD}"/>
              </a:ext>
            </a:extLst>
          </p:cNvPr>
          <p:cNvSpPr txBox="1"/>
          <p:nvPr/>
        </p:nvSpPr>
        <p:spPr>
          <a:xfrm flipH="1">
            <a:off x="8742116" y="5756116"/>
            <a:ext cx="2693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/>
              <a:t>Società rientranti nel G.A.P.</a:t>
            </a:r>
          </a:p>
        </p:txBody>
      </p: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AC842F84-5E05-4B6C-80C8-F305F3D60E4D}"/>
              </a:ext>
            </a:extLst>
          </p:cNvPr>
          <p:cNvSpPr txBox="1"/>
          <p:nvPr/>
        </p:nvSpPr>
        <p:spPr>
          <a:xfrm>
            <a:off x="8742116" y="6236910"/>
            <a:ext cx="3606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/>
              <a:t>Società indirettamente partecipate NON rientranti nel G.A.P.</a:t>
            </a:r>
          </a:p>
        </p:txBody>
      </p: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8B86088B-F7C8-43E3-9189-F870EDA7910D}"/>
              </a:ext>
            </a:extLst>
          </p:cNvPr>
          <p:cNvSpPr txBox="1"/>
          <p:nvPr/>
        </p:nvSpPr>
        <p:spPr>
          <a:xfrm>
            <a:off x="8742116" y="6007456"/>
            <a:ext cx="33482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/>
              <a:t>Società partecipate NON rientranti nel G.A.P.</a:t>
            </a:r>
          </a:p>
        </p:txBody>
      </p:sp>
      <p:sp>
        <p:nvSpPr>
          <p:cNvPr id="110" name="CasellaDiTesto 109">
            <a:extLst>
              <a:ext uri="{FF2B5EF4-FFF2-40B4-BE49-F238E27FC236}">
                <a16:creationId xmlns:a16="http://schemas.microsoft.com/office/drawing/2014/main" id="{126CE8AC-DEDC-478E-BA48-B6F8DEA8C97C}"/>
              </a:ext>
            </a:extLst>
          </p:cNvPr>
          <p:cNvSpPr txBox="1"/>
          <p:nvPr/>
        </p:nvSpPr>
        <p:spPr>
          <a:xfrm flipH="1">
            <a:off x="8742116" y="5337116"/>
            <a:ext cx="2693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/>
              <a:t>Enti strumentali rientranti nel G.A.P. (Gruppo Amministrazione Pubblica)</a:t>
            </a:r>
          </a:p>
        </p:txBody>
      </p:sp>
      <p:sp>
        <p:nvSpPr>
          <p:cNvPr id="111" name="Rettangolo 110">
            <a:extLst>
              <a:ext uri="{FF2B5EF4-FFF2-40B4-BE49-F238E27FC236}">
                <a16:creationId xmlns:a16="http://schemas.microsoft.com/office/drawing/2014/main" id="{BEFE22E6-2348-4D13-869B-11185EF1FE33}"/>
              </a:ext>
            </a:extLst>
          </p:cNvPr>
          <p:cNvSpPr/>
          <p:nvPr/>
        </p:nvSpPr>
        <p:spPr>
          <a:xfrm>
            <a:off x="8582879" y="5429663"/>
            <a:ext cx="159237" cy="1597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000"/>
          </a:p>
        </p:txBody>
      </p:sp>
      <p:sp>
        <p:nvSpPr>
          <p:cNvPr id="52" name="Rettangolo 51" descr="Livello gerarchia 2 elemento 3">
            <a:extLst>
              <a:ext uri="{FF2B5EF4-FFF2-40B4-BE49-F238E27FC236}">
                <a16:creationId xmlns:a16="http://schemas.microsoft.com/office/drawing/2014/main" id="{085A1AE3-BF8F-4362-864B-A68B27DF3460}"/>
              </a:ext>
            </a:extLst>
          </p:cNvPr>
          <p:cNvSpPr/>
          <p:nvPr/>
        </p:nvSpPr>
        <p:spPr>
          <a:xfrm>
            <a:off x="969587" y="3099559"/>
            <a:ext cx="1568075" cy="683512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300" b="1" dirty="0">
                <a:solidFill>
                  <a:prstClr val="black"/>
                </a:solidFill>
                <a:latin typeface="+mj-lt"/>
              </a:rPr>
              <a:t>Fondazione Umbria per la Prevenzione dell’Usura</a:t>
            </a:r>
            <a:endParaRPr lang="it-IT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58" name="Rettangolo 57" descr="Livello gerarchia 1">
            <a:extLst>
              <a:ext uri="{FF2B5EF4-FFF2-40B4-BE49-F238E27FC236}">
                <a16:creationId xmlns:a16="http://schemas.microsoft.com/office/drawing/2014/main" id="{EDE40BBF-801E-421B-9386-1792401FBAC4}"/>
              </a:ext>
            </a:extLst>
          </p:cNvPr>
          <p:cNvSpPr/>
          <p:nvPr/>
        </p:nvSpPr>
        <p:spPr>
          <a:xfrm>
            <a:off x="3015738" y="846739"/>
            <a:ext cx="2154966" cy="425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/>
            <a:lightRig rig="flat" dir="t"/>
          </a:scene3d>
          <a:sp3d prstMaterial="dkEdge"/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300" b="1" kern="1200" dirty="0">
                <a:latin typeface="+mj-lt"/>
              </a:rPr>
              <a:t>Ente strumentale controllato dal Comune di Assisi</a:t>
            </a:r>
            <a:endParaRPr lang="it-IT" sz="1300" b="0" kern="1200" dirty="0">
              <a:latin typeface="+mn-lt"/>
            </a:endParaRPr>
          </a:p>
        </p:txBody>
      </p: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DCAB5DB4-6B41-4C58-90E9-56162D6089D7}"/>
              </a:ext>
            </a:extLst>
          </p:cNvPr>
          <p:cNvCxnSpPr>
            <a:cxnSpLocks/>
          </p:cNvCxnSpPr>
          <p:nvPr/>
        </p:nvCxnSpPr>
        <p:spPr>
          <a:xfrm>
            <a:off x="4063160" y="1268894"/>
            <a:ext cx="0" cy="167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2972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104528_TF11561227" id="{0C13AF99-0A96-41C9-A45D-F7C963E1266A}" vid="{5C47AD12-8D5C-4421-8C42-8A709E519045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0" ma:contentTypeDescription="Create a new document." ma:contentTypeScope="" ma:versionID="e39e7e9e36de66d473ce04bb4ab2dbb8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9dc5994665da46609c24125788630d8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684D18DA-07F0-42AA-A4D8-DA1A93EE23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1857EDA-311A-4347-A668-7F4377E389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7D7A17-86F0-479A-99ED-25A5B5927E3A}">
  <ds:schemaRefs>
    <ds:schemaRef ds:uri="http://schemas.microsoft.com/office/infopath/2007/PartnerControls"/>
    <ds:schemaRef ds:uri="http://purl.org/dc/elements/1.1/"/>
    <ds:schemaRef ds:uri="71af3243-3dd4-4a8d-8c0d-dd76da1f02a5"/>
    <ds:schemaRef ds:uri="http://schemas.microsoft.com/office/2006/metadata/properties"/>
    <ds:schemaRef ds:uri="http://purl.org/dc/dcmitype/"/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16c05727-aa75-4e4a-9b5f-8a80a116589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Organigramma semplice</Template>
  <TotalTime>0</TotalTime>
  <Words>294</Words>
  <Application>Microsoft Office PowerPoint</Application>
  <PresentationFormat>Widescreen</PresentationFormat>
  <Paragraphs>30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Calibri</vt:lpstr>
      <vt:lpstr>Tw Cen MT</vt:lpstr>
      <vt:lpstr>Tw Cen MT Condensed</vt:lpstr>
      <vt:lpstr>Wingdings 3</vt:lpstr>
      <vt:lpstr>Integrale</vt:lpstr>
      <vt:lpstr>Rapporti del comune di assisi con società ed enti strumentali partecipati al 31.12.2023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2024-05-16T10:35:45Z</dcterms:created>
  <dcterms:modified xsi:type="dcterms:W3CDTF">2024-07-30T13:18:29Z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